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5"/>
  </p:sldMasterIdLst>
  <p:notesMasterIdLst>
    <p:notesMasterId r:id="rId28"/>
  </p:notesMasterIdLst>
  <p:sldIdLst>
    <p:sldId id="267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8" r:id="rId26"/>
    <p:sldId id="26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94719"/>
  </p:normalViewPr>
  <p:slideViewPr>
    <p:cSldViewPr snapToGrid="0">
      <p:cViewPr>
        <p:scale>
          <a:sx n="170" d="100"/>
          <a:sy n="170" d="100"/>
        </p:scale>
        <p:origin x="224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ustomXml" Target="../customXml/item9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slideMaster" Target="slideMasters/slide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20463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PROCESO CREATIVO: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Recolección manual que transforma el buchón en un producto artesanal (TBD)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algn="just" rtl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•La planta tiene la capacidad de cubrir el espejo de agua independientemente de la profundidad, interfiriendo con los canales al reducir notablemente la velocidad del agua.</a:t>
            </a:r>
          </a:p>
          <a:p>
            <a:pPr lvl="0" algn="just" rtl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•La proliferación del buchón afecta la vida de los organismos piscícolas y vegetativos, porque bloquean la luz solar e impiden el desarrollo de organismos no vegetales.</a:t>
            </a:r>
          </a:p>
          <a:p>
            <a:pPr lvl="0" algn="just" rtl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•Su extensión va creando materia orgánica que dentro del cumplimiento de su ciclo va generando condiciones anóxicas (ausencias de oxigeno) eutroficación de las aguas, con incremento progresivo de materia orgánica.</a:t>
            </a:r>
          </a:p>
          <a:p>
            <a:pPr lvl="0" algn="just" rtl="0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•Al presentarse una abundancia de plantas llega a generar en su descomposición unos compuestos de azufre que van a incidir en los equipos de la central hidroeléctrica, llegado a caso extremo.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6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8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43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PROCESO CREATIVO: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Recolección manual que transforma el buchón en un producto artesanal (TBD)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6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PROCESO CREATIVO: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Recolección manual que transforma el buchón en un producto artesanal (TBD)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31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28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7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60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986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41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‹Nr.›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catorce6.com/opinion/publicaciones/875-la-invasora-que-fue-expulsada-del-mu%C3%B1a" TargetMode="External"/><Relationship Id="rId20" Type="http://schemas.openxmlformats.org/officeDocument/2006/relationships/hyperlink" Target="http://scholarworks.rit.edu/cgi/viewcontent.cgi?article=9843&amp;context=theses" TargetMode="External"/><Relationship Id="rId21" Type="http://schemas.openxmlformats.org/officeDocument/2006/relationships/hyperlink" Target="http://www.textiletoday.com.bd/use-of-water-hyacinth-in-sustainable-fashion/" TargetMode="External"/><Relationship Id="rId22" Type="http://schemas.openxmlformats.org/officeDocument/2006/relationships/hyperlink" Target="https://www.youtube.com/watch?v=oBuRy5Z1ERU" TargetMode="External"/><Relationship Id="rId23" Type="http://schemas.openxmlformats.org/officeDocument/2006/relationships/hyperlink" Target="https://www.behance.net/gallery/48836185/Fotografias-Biomanto-producto-agricola" TargetMode="External"/><Relationship Id="rId10" Type="http://schemas.openxmlformats.org/officeDocument/2006/relationships/hyperlink" Target="http://eacennt09.acueducto.com.co:8085/?sGet&amp;Dl1bTH1WXw15A3d%2FP39wHktcTHlUcHABXQIECB8CbgEABQMFLgIBDRwKZwcJdQUAS1FaVV96Sw1ULEVRS0JjXV1ARl9ecAEAWQcTXkZfSl5RIFQNPWFnegoBawAJaAN1HVZTbTI1OC8zLzAwTTEwDA%3D%3D" TargetMode="External"/><Relationship Id="rId11" Type="http://schemas.openxmlformats.org/officeDocument/2006/relationships/hyperlink" Target="http://www.eltiempo.com/archivo/documento/MAM-628839" TargetMode="External"/><Relationship Id="rId12" Type="http://schemas.openxmlformats.org/officeDocument/2006/relationships/hyperlink" Target="http://www.fotoslugares.com.ve/imagen/buchon-en-la-represa-de-chivor-las-juntas.html" TargetMode="External"/><Relationship Id="rId13" Type="http://schemas.openxmlformats.org/officeDocument/2006/relationships/hyperlink" Target="http://www.bdigital.unal.edu.co/12473/1/4478377.2013.pdf" TargetMode="External"/><Relationship Id="rId14" Type="http://schemas.openxmlformats.org/officeDocument/2006/relationships/hyperlink" Target="http://www.vanguardia.com/historico/28056-del-buchon-de-agua-salen-libretas" TargetMode="External"/><Relationship Id="rId15" Type="http://schemas.openxmlformats.org/officeDocument/2006/relationships/hyperlink" Target="https://www.youtube.com/watch?v=08550OprKuI" TargetMode="External"/><Relationship Id="rId16" Type="http://schemas.openxmlformats.org/officeDocument/2006/relationships/hyperlink" Target="https://www.youtube.com/watch?v=NfqiTIFDsaY" TargetMode="External"/><Relationship Id="rId17" Type="http://schemas.openxmlformats.org/officeDocument/2006/relationships/hyperlink" Target="https://www.youtube.com/watch?v=XeBrRA9Ow_c" TargetMode="External"/><Relationship Id="rId18" Type="http://schemas.openxmlformats.org/officeDocument/2006/relationships/hyperlink" Target="https://www.youtube.com/watch?v=hzKUHu16bOY&amp;t=652s" TargetMode="External"/><Relationship Id="rId19" Type="http://schemas.openxmlformats.org/officeDocument/2006/relationships/hyperlink" Target="NUL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es.wikipedia.org/wiki/Eichhornia_crassipes" TargetMode="External"/><Relationship Id="rId3" Type="http://schemas.openxmlformats.org/officeDocument/2006/relationships/hyperlink" Target="http://www.eltiempo.com/archivo/documento/CMS-10915532" TargetMode="External"/><Relationship Id="rId4" Type="http://schemas.openxmlformats.org/officeDocument/2006/relationships/hyperlink" Target="http://agenciadenoticias.unal.edu.co/detalle/article/buchon-de-agua-recupera-tierras-degradadas.html" TargetMode="External"/><Relationship Id="rId5" Type="http://schemas.openxmlformats.org/officeDocument/2006/relationships/hyperlink" Target="http://www.unperiodico.unal.edu.co/dper/article/con-maleza-recuperaran-tierras-degradadas.html" TargetMode="External"/><Relationship Id="rId6" Type="http://schemas.openxmlformats.org/officeDocument/2006/relationships/hyperlink" Target="http://medioambiente2012.webnode.es/biologia/buchon-de-agua-/" TargetMode="External"/><Relationship Id="rId7" Type="http://schemas.openxmlformats.org/officeDocument/2006/relationships/hyperlink" Target="http://www.elcolombiano.com/historico/del_buchon_de_agua_salen_libretas-IJEC_42684" TargetMode="External"/><Relationship Id="rId8" Type="http://schemas.openxmlformats.org/officeDocument/2006/relationships/hyperlink" Target="https://www.mitimeth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jpg"/><Relationship Id="rId12" Type="http://schemas.openxmlformats.org/officeDocument/2006/relationships/image" Target="../media/image25.jpg"/><Relationship Id="rId13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3.png"/><Relationship Id="rId10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4076 [Convertido2]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39025" r="-942" b="1309"/>
          <a:stretch/>
        </p:blipFill>
        <p:spPr>
          <a:xfrm>
            <a:off x="1143000" y="1783546"/>
            <a:ext cx="6858000" cy="1814570"/>
          </a:xfrm>
          <a:prstGeom prst="rect">
            <a:avLst/>
          </a:prstGeom>
        </p:spPr>
      </p:pic>
      <p:pic>
        <p:nvPicPr>
          <p:cNvPr id="8" name="Imagen 7" descr="universidad-de-los-and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71" y="3134447"/>
            <a:ext cx="2070319" cy="62109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716594" y="721717"/>
            <a:ext cx="4164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smtClean="0">
                <a:latin typeface="Abadi MT Condensed Light"/>
                <a:cs typeface="Abadi MT Condensed Light"/>
              </a:rPr>
              <a:t>Emprendimiento e Innovación</a:t>
            </a:r>
          </a:p>
          <a:p>
            <a:pPr algn="r"/>
            <a:r>
              <a:rPr lang="es-ES" sz="2000" dirty="0" smtClean="0">
                <a:latin typeface="Abadi MT Condensed Light"/>
                <a:cs typeface="Abadi MT Condensed Light"/>
              </a:rPr>
              <a:t>Reto 7</a:t>
            </a:r>
          </a:p>
          <a:p>
            <a:pPr algn="r"/>
            <a:r>
              <a:rPr lang="es-ES" sz="2000" dirty="0" smtClean="0">
                <a:latin typeface="Abadi MT Condensed Light"/>
                <a:cs typeface="Abadi MT Condensed Light"/>
              </a:rPr>
              <a:t>Buchón de Agua (Biotecnología) </a:t>
            </a:r>
            <a:endParaRPr lang="es-ES" sz="2000" dirty="0">
              <a:latin typeface="Abadi MT Condensed Light"/>
              <a:cs typeface="Abadi MT Condensed Light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288034" y="3755542"/>
            <a:ext cx="395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Abadi MT Condensed Light"/>
                <a:cs typeface="Abadi MT Condensed Light"/>
              </a:rPr>
              <a:t>Alejandra Barco</a:t>
            </a:r>
          </a:p>
          <a:p>
            <a:r>
              <a:rPr lang="es-ES" sz="1200" dirty="0" smtClean="0">
                <a:latin typeface="Abadi MT Condensed Light"/>
                <a:cs typeface="Abadi MT Condensed Light"/>
              </a:rPr>
              <a:t>Camilo Rodríguez</a:t>
            </a:r>
          </a:p>
          <a:p>
            <a:r>
              <a:rPr lang="es-ES" sz="1200" dirty="0" smtClean="0">
                <a:latin typeface="Abadi MT Condensed Light"/>
                <a:cs typeface="Abadi MT Condensed Light"/>
              </a:rPr>
              <a:t>Andrés Gómez</a:t>
            </a:r>
          </a:p>
          <a:p>
            <a:r>
              <a:rPr lang="es-ES" sz="1200" dirty="0" smtClean="0">
                <a:latin typeface="Abadi MT Condensed Light"/>
                <a:cs typeface="Abadi MT Condensed Light"/>
              </a:rPr>
              <a:t>Erwin Galvis</a:t>
            </a:r>
          </a:p>
          <a:p>
            <a:r>
              <a:rPr lang="es-ES" sz="1200" dirty="0">
                <a:latin typeface="Abadi MT Condensed Light"/>
                <a:cs typeface="Abadi MT Condensed Light"/>
              </a:rPr>
              <a:t>Carlos </a:t>
            </a:r>
            <a:r>
              <a:rPr lang="es-ES" sz="1200" dirty="0" err="1" smtClean="0">
                <a:latin typeface="Abadi MT Condensed Light"/>
                <a:cs typeface="Abadi MT Condensed Light"/>
              </a:rPr>
              <a:t>Umbarila</a:t>
            </a:r>
            <a:endParaRPr lang="es-ES" sz="1200" dirty="0"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854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699" y="252625"/>
            <a:ext cx="2006957" cy="57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Infografía</a:t>
            </a:r>
            <a:r>
              <a:rPr lang="en" dirty="0"/>
              <a:t>	</a:t>
            </a:r>
          </a:p>
        </p:txBody>
      </p:sp>
      <p:pic>
        <p:nvPicPr>
          <p:cNvPr id="4" name="Imagen 3" descr="universidad-de-los-and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335081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11700" y="1055039"/>
            <a:ext cx="8520600" cy="3801773"/>
          </a:xfrm>
        </p:spPr>
        <p:txBody>
          <a:bodyPr/>
          <a:lstStyle/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 err="1"/>
              <a:t>Eichhornia</a:t>
            </a:r>
            <a:r>
              <a:rPr lang="es-ES_tradnl" sz="750" dirty="0"/>
              <a:t> </a:t>
            </a:r>
            <a:r>
              <a:rPr lang="es-ES_tradnl" sz="750" dirty="0" err="1"/>
              <a:t>crassipes</a:t>
            </a:r>
            <a:r>
              <a:rPr lang="es-ES_tradnl" sz="750" dirty="0"/>
              <a:t> </a:t>
            </a:r>
            <a:r>
              <a:rPr lang="es-ES_tradnl" sz="750" u="sng" dirty="0">
                <a:hlinkClick r:id="rId2"/>
              </a:rPr>
              <a:t>https://es.wikipedia.org/wiki/Eichhornia_crassipes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Proceso para reciclar el buchón y obtener el papel </a:t>
            </a:r>
            <a:r>
              <a:rPr lang="es-ES_tradnl" sz="750" u="sng" dirty="0">
                <a:hlinkClick r:id="rId3"/>
              </a:rPr>
              <a:t>http://www.eltiempo.com/archivo/documento/CMS-10915532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Buchón de agua recupera tierras degradadas </a:t>
            </a:r>
            <a:r>
              <a:rPr lang="es-ES_tradnl" sz="750" u="sng" dirty="0">
                <a:hlinkClick r:id="rId4"/>
              </a:rPr>
              <a:t>http://agenciadenoticias.unal.edu.co/detalle/article/buchon-de-agua-recupera-tierras-degradadas.html</a:t>
            </a:r>
            <a:endParaRPr lang="es-ES_tradnl" sz="750" dirty="0"/>
          </a:p>
          <a:p>
            <a:pPr lvl="1"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usada como sustrato para restaurar la vegetación de zonas afectadas por la degradación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Con maleza recuperarán tierras degradadas </a:t>
            </a:r>
            <a:r>
              <a:rPr lang="es-ES_tradnl" sz="750" u="sng" dirty="0">
                <a:hlinkClick r:id="rId5"/>
              </a:rPr>
              <a:t>http://www.unperiodico.unal.edu.co/dper/article/con-maleza-recuperaran-tierras-degradadas.html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Buchón de agua </a:t>
            </a:r>
            <a:r>
              <a:rPr lang="es-ES_tradnl" sz="750" u="sng" dirty="0">
                <a:hlinkClick r:id="rId6"/>
              </a:rPr>
              <a:t>http://medioambiente2012.webnode.es/biologia/buchon-de-agua-/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Del buchón de agua salen libretas </a:t>
            </a:r>
            <a:r>
              <a:rPr lang="es-ES_tradnl" sz="750" u="sng" dirty="0">
                <a:hlinkClick r:id="rId7"/>
              </a:rPr>
              <a:t>http://www.elcolombiano.com/historico/del_buchon_de_agua_salen_libretas-IJEC_42684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Emprendimiento en Nigeria con la planta, posibles productos: </a:t>
            </a:r>
            <a:r>
              <a:rPr lang="es-ES_tradnl" sz="750" u="sng" dirty="0">
                <a:hlinkClick r:id="rId8"/>
              </a:rPr>
              <a:t>https://www.mitimeth.com/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La invasora que fue expulsada del Muña </a:t>
            </a:r>
            <a:r>
              <a:rPr lang="es-ES_tradnl" sz="750" u="sng" dirty="0">
                <a:hlinkClick r:id="rId9"/>
              </a:rPr>
              <a:t>https://www.catorce6.com/opinion/publicaciones/875-la-invasora-que-fue-expulsada-del-mu%C3%B1a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Evaluación y manejo ambiental del embalse del Muña </a:t>
            </a:r>
            <a:r>
              <a:rPr lang="es-ES_tradnl" sz="750" u="sng" dirty="0">
                <a:hlinkClick r:id="rId10"/>
              </a:rPr>
              <a:t>http://eacennt09.acueducto.com.co:8085/?sGet&amp;Dl1bTH1WXw15A3d%2FP39wHktcTHlUcHABXQIECB8CbgEABQMFLgIBDRwKZwcJdQUAS1FaVV96Sw1ULEVRS0JjXV1ARl9ecAEAWQcTXkZfSl5RIFQNPWFnegoBawAJaAN1HVZTbTI1OC8zLzAwTTEwDA%3D%3D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EL BUCHÓN INVADIÓ EMBALSE </a:t>
            </a:r>
            <a:r>
              <a:rPr lang="es-ES_tradnl" sz="750" u="sng" dirty="0">
                <a:hlinkClick r:id="rId11"/>
              </a:rPr>
              <a:t>http://www.eltiempo.com/archivo/documento/MAM-628839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Foto de Buchón en la represa de </a:t>
            </a:r>
            <a:r>
              <a:rPr lang="es-ES_tradnl" sz="750" dirty="0" err="1"/>
              <a:t>Chivor</a:t>
            </a:r>
            <a:r>
              <a:rPr lang="es-ES_tradnl" sz="750" dirty="0"/>
              <a:t> (Las Juntas) </a:t>
            </a:r>
            <a:r>
              <a:rPr lang="es-ES_tradnl" sz="750" u="sng" dirty="0">
                <a:hlinkClick r:id="rId12"/>
              </a:rPr>
              <a:t>http://www.fotoslugares.com.ve/imagen/buchon-en-la-represa-de-chivor-las-juntas.html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LA CONQUISTA HIDROSOCIAL DEL VALLE DE TENZA (BOYACÁ-COLOMBIA) </a:t>
            </a:r>
            <a:r>
              <a:rPr lang="es-ES_tradnl" sz="750" u="sng" dirty="0">
                <a:hlinkClick r:id="rId13"/>
              </a:rPr>
              <a:t>http://www.bdigital.unal.edu.co/12473/1/4478377.2013.pdf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Del buchón de agua salen libretas </a:t>
            </a:r>
            <a:r>
              <a:rPr lang="es-ES_tradnl" sz="750" u="sng" dirty="0">
                <a:hlinkClick r:id="rId14"/>
              </a:rPr>
              <a:t>http://www.vanguardia.com/historico/28056-del-buchon-de-agua-salen-libretas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SIBATE MOLINOS DE PAPEL CTv05_2013 </a:t>
            </a:r>
            <a:r>
              <a:rPr lang="es-ES_tradnl" sz="750" u="sng" dirty="0">
                <a:hlinkClick r:id="rId15"/>
              </a:rPr>
              <a:t>https://www.youtube.com/watch?v=08550OprKuI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Molino de Papel </a:t>
            </a:r>
            <a:r>
              <a:rPr lang="es-ES_tradnl" sz="750" u="sng" dirty="0">
                <a:hlinkClick r:id="rId16"/>
              </a:rPr>
              <a:t>https://www.youtube.com/watch?v=NfqiTIFDsaY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 err="1"/>
              <a:t>VideoTutorial</a:t>
            </a:r>
            <a:r>
              <a:rPr lang="es-ES_tradnl" sz="750" dirty="0"/>
              <a:t> Usos del Buchón de Agua </a:t>
            </a:r>
            <a:r>
              <a:rPr lang="es-ES_tradnl" sz="750" u="sng" dirty="0">
                <a:hlinkClick r:id="rId17"/>
              </a:rPr>
              <a:t>https://www.youtube.com/watch?v=XeBrRA9Ow_c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El Jacinto </a:t>
            </a:r>
            <a:r>
              <a:rPr lang="es-ES_tradnl" sz="750" dirty="0" err="1"/>
              <a:t>Acuatico</a:t>
            </a:r>
            <a:r>
              <a:rPr lang="es-ES_tradnl" sz="750" dirty="0"/>
              <a:t> por Juan Gonzalo </a:t>
            </a:r>
            <a:r>
              <a:rPr lang="es-ES_tradnl" sz="750" dirty="0" err="1"/>
              <a:t>Angel</a:t>
            </a:r>
            <a:r>
              <a:rPr lang="es-ES_tradnl" sz="750" dirty="0"/>
              <a:t> -</a:t>
            </a:r>
            <a:r>
              <a:rPr lang="es-ES_tradnl" sz="750" dirty="0" err="1"/>
              <a:t>TVAgro</a:t>
            </a:r>
            <a:r>
              <a:rPr lang="es-ES_tradnl" sz="750" dirty="0"/>
              <a:t> </a:t>
            </a:r>
            <a:r>
              <a:rPr lang="es-ES_tradnl" sz="750" u="sng" dirty="0">
                <a:hlinkClick r:id="rId18"/>
              </a:rPr>
              <a:t>https://www.youtube.com/watch?v=hzKUHu16bOY&amp;t=652s</a:t>
            </a:r>
            <a:endParaRPr lang="es-ES_tradnl" sz="750" dirty="0"/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ENDESA molino de papel premio Seres 2012 </a:t>
            </a:r>
            <a:r>
              <a:rPr lang="es-ES_tradnl" sz="750" u="sng" dirty="0">
                <a:hlinkClick r:id="rId19" invalidUrl="http://www.fundacionseres.org/Repositorio Archivos/Endesa - Molino de papel.pdf"/>
              </a:rPr>
              <a:t>http://www.fundacionseres.org/Repositorio%20Archivos/Endesa%20-%20Molino%20de%20papel.pdf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 err="1"/>
              <a:t>Water</a:t>
            </a:r>
            <a:r>
              <a:rPr lang="es-ES_tradnl" sz="750" dirty="0"/>
              <a:t> </a:t>
            </a:r>
            <a:r>
              <a:rPr lang="es-ES_tradnl" sz="750" dirty="0" err="1"/>
              <a:t>Hyacinth</a:t>
            </a:r>
            <a:r>
              <a:rPr lang="es-ES_tradnl" sz="750" dirty="0"/>
              <a:t> - </a:t>
            </a:r>
            <a:r>
              <a:rPr lang="es-ES_tradnl" sz="750" dirty="0" err="1"/>
              <a:t>The</a:t>
            </a:r>
            <a:r>
              <a:rPr lang="es-ES_tradnl" sz="750" dirty="0"/>
              <a:t> Green </a:t>
            </a:r>
            <a:r>
              <a:rPr lang="es-ES_tradnl" sz="750" dirty="0" err="1"/>
              <a:t>Potential</a:t>
            </a:r>
            <a:r>
              <a:rPr lang="es-ES_tradnl" sz="750" dirty="0"/>
              <a:t> </a:t>
            </a:r>
            <a:r>
              <a:rPr lang="es-ES_tradnl" sz="750" u="sng" dirty="0">
                <a:hlinkClick r:id="rId20"/>
              </a:rPr>
              <a:t>http://scholarworks.rit.edu/cgi/viewcontent.cgi?article=9843&amp;context=theses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Use of </a:t>
            </a:r>
            <a:r>
              <a:rPr lang="es-ES_tradnl" sz="750" dirty="0" err="1"/>
              <a:t>Water</a:t>
            </a:r>
            <a:r>
              <a:rPr lang="es-ES_tradnl" sz="750" dirty="0"/>
              <a:t> </a:t>
            </a:r>
            <a:r>
              <a:rPr lang="es-ES_tradnl" sz="750" dirty="0" err="1"/>
              <a:t>Hyacinth</a:t>
            </a:r>
            <a:r>
              <a:rPr lang="es-ES_tradnl" sz="750" dirty="0"/>
              <a:t> in </a:t>
            </a:r>
            <a:r>
              <a:rPr lang="es-ES_tradnl" sz="750" dirty="0" err="1"/>
              <a:t>Sustainable</a:t>
            </a:r>
            <a:r>
              <a:rPr lang="es-ES_tradnl" sz="750" dirty="0"/>
              <a:t> </a:t>
            </a:r>
            <a:r>
              <a:rPr lang="es-ES_tradnl" sz="750" dirty="0" err="1"/>
              <a:t>Fashion</a:t>
            </a:r>
            <a:r>
              <a:rPr lang="es-ES_tradnl" sz="750" dirty="0"/>
              <a:t> </a:t>
            </a:r>
            <a:r>
              <a:rPr lang="es-ES_tradnl" sz="750" u="sng" dirty="0">
                <a:hlinkClick r:id="rId21"/>
              </a:rPr>
              <a:t>http://www.textiletoday.com.bd/use-of-water-hyacinth-in-sustainable-fashion/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Video Promocional </a:t>
            </a:r>
            <a:r>
              <a:rPr lang="es-ES_tradnl" sz="750" dirty="0" err="1"/>
              <a:t>Biomanto</a:t>
            </a:r>
            <a:r>
              <a:rPr lang="es-ES_tradnl" sz="750" dirty="0"/>
              <a:t> </a:t>
            </a:r>
            <a:r>
              <a:rPr lang="es-ES_tradnl" sz="750" u="sng" dirty="0">
                <a:hlinkClick r:id="rId22"/>
              </a:rPr>
              <a:t>https://www.youtube.com/watch?v=oBuRy5Z1ERU</a:t>
            </a:r>
            <a:r>
              <a:rPr lang="es-ES_tradnl" sz="750" dirty="0"/>
              <a:t> </a:t>
            </a:r>
          </a:p>
          <a:p>
            <a:pPr lvl="1"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u="sng" dirty="0">
                <a:hlinkClick r:id="rId23"/>
              </a:rPr>
              <a:t>https://www.behance.net/gallery/48836185/Fotografias-Biomanto-producto-agricola</a:t>
            </a:r>
            <a:r>
              <a:rPr lang="es-ES_tradnl" sz="750" dirty="0"/>
              <a:t> </a:t>
            </a:r>
          </a:p>
          <a:p>
            <a:pPr fontAlgn="base">
              <a:lnSpc>
                <a:spcPct val="100000"/>
              </a:lnSpc>
              <a:spcAft>
                <a:spcPts val="200"/>
              </a:spcAft>
            </a:pPr>
            <a:r>
              <a:rPr lang="es-ES_tradnl" sz="750" dirty="0"/>
              <a:t>http://</a:t>
            </a:r>
            <a:r>
              <a:rPr lang="es-ES_tradnl" sz="750" dirty="0" err="1"/>
              <a:t>enves.com.co</a:t>
            </a:r>
            <a:r>
              <a:rPr lang="es-ES_tradnl" sz="750" dirty="0"/>
              <a:t>/</a:t>
            </a:r>
            <a:r>
              <a:rPr lang="es-ES_tradnl" sz="750" dirty="0" err="1"/>
              <a:t>proyectos.php</a:t>
            </a:r>
            <a:endParaRPr lang="es-ES_tradnl" sz="750" dirty="0"/>
          </a:p>
          <a:p>
            <a:pPr>
              <a:lnSpc>
                <a:spcPct val="100000"/>
              </a:lnSpc>
              <a:spcAft>
                <a:spcPts val="200"/>
              </a:spcAft>
            </a:pPr>
            <a:endParaRPr lang="es-ES_tradnl" sz="750" dirty="0"/>
          </a:p>
        </p:txBody>
      </p:sp>
    </p:spTree>
    <p:extLst>
      <p:ext uri="{BB962C8B-B14F-4D97-AF65-F5344CB8AC3E}">
        <p14:creationId xmlns:p14="http://schemas.microsoft.com/office/powerpoint/2010/main" val="11404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549574" y="2081425"/>
            <a:ext cx="2006957" cy="57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/>
              <a:t>Gracias</a:t>
            </a:r>
            <a:r>
              <a:rPr lang="en" dirty="0"/>
              <a:t>	</a:t>
            </a:r>
          </a:p>
        </p:txBody>
      </p:sp>
      <p:pic>
        <p:nvPicPr>
          <p:cNvPr id="4" name="Imagen 3" descr="universidad-de-los-and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76" y="745218"/>
            <a:ext cx="6331701" cy="367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4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946325"/>
            <a:ext cx="8520600" cy="362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Definir una solución </a:t>
            </a:r>
            <a:r>
              <a:rPr lang="en" u="sng" dirty="0"/>
              <a:t>sostenible</a:t>
            </a:r>
            <a:r>
              <a:rPr lang="en" dirty="0"/>
              <a:t> para el problema del buchón que sea beneficiosa tanto para </a:t>
            </a:r>
            <a:r>
              <a:rPr lang="es-ES" dirty="0" smtClean="0"/>
              <a:t>AES </a:t>
            </a:r>
            <a:r>
              <a:rPr lang="en" dirty="0" err="1" smtClean="0"/>
              <a:t>Chivor</a:t>
            </a:r>
            <a:r>
              <a:rPr lang="en" dirty="0" smtClean="0"/>
              <a:t> </a:t>
            </a:r>
            <a:r>
              <a:rPr lang="en" dirty="0"/>
              <a:t>como para la comunidad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075" y="3280749"/>
            <a:ext cx="1448250" cy="178817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Reto y estrategia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50" y="2156598"/>
            <a:ext cx="2051225" cy="153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Shape 58"/>
          <p:cNvCxnSpPr/>
          <p:nvPr/>
        </p:nvCxnSpPr>
        <p:spPr>
          <a:xfrm>
            <a:off x="2963912" y="4568826"/>
            <a:ext cx="1794000" cy="12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9" name="Shape 59"/>
          <p:cNvPicPr preferRelativeResize="0"/>
          <p:nvPr/>
        </p:nvPicPr>
        <p:blipFill rotWithShape="1">
          <a:blip r:embed="rId5">
            <a:alphaModFix/>
          </a:blip>
          <a:srcRect l="41804" r="15720"/>
          <a:stretch/>
        </p:blipFill>
        <p:spPr>
          <a:xfrm rot="-16">
            <a:off x="4889627" y="3839515"/>
            <a:ext cx="1044379" cy="122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 descr="Resultado de imagen para achenyo idachab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50" y="3760928"/>
            <a:ext cx="2051225" cy="1364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Shape 61"/>
          <p:cNvCxnSpPr/>
          <p:nvPr/>
        </p:nvCxnSpPr>
        <p:spPr>
          <a:xfrm rot="10800000" flipH="1">
            <a:off x="5996362" y="4255062"/>
            <a:ext cx="899700" cy="11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2" name="Shape 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1588" y="1628518"/>
            <a:ext cx="1877075" cy="1407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Shape 63"/>
          <p:cNvCxnSpPr/>
          <p:nvPr/>
        </p:nvCxnSpPr>
        <p:spPr>
          <a:xfrm rot="10800000" flipH="1">
            <a:off x="2701750" y="3036325"/>
            <a:ext cx="522300" cy="60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4" name="Shape 64"/>
          <p:cNvCxnSpPr/>
          <p:nvPr/>
        </p:nvCxnSpPr>
        <p:spPr>
          <a:xfrm rot="10800000" flipH="1">
            <a:off x="3011600" y="3295225"/>
            <a:ext cx="1752900" cy="95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5" name="Shape 65"/>
          <p:cNvPicPr preferRelativeResize="0"/>
          <p:nvPr/>
        </p:nvPicPr>
        <p:blipFill rotWithShape="1">
          <a:blip r:embed="rId8">
            <a:alphaModFix/>
          </a:blip>
          <a:srcRect l="52836"/>
          <a:stretch/>
        </p:blipFill>
        <p:spPr>
          <a:xfrm>
            <a:off x="8344323" y="3953875"/>
            <a:ext cx="706052" cy="9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96100" y="1910800"/>
            <a:ext cx="2247900" cy="95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* Biomanto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* Artesanias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* Embalaje y empaque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3837" y="2506356"/>
            <a:ext cx="1877075" cy="111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universidad-de-los-andes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83300" y="992866"/>
            <a:ext cx="8520600" cy="37968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B2B. </a:t>
            </a:r>
            <a:r>
              <a:rPr lang="en" dirty="0" smtClean="0"/>
              <a:t>Generación de Insumos hacia empresas y no directos hacia el consumidor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Se enfoca la solución del negocio a entregar un producto </a:t>
            </a:r>
            <a:r>
              <a:rPr lang="en" dirty="0" smtClean="0"/>
              <a:t>(derivado) para su transformación en artesanias, compostaje o biomanto. 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Comercializadores de Artesanias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Licoreras.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Agroproductores</a:t>
            </a:r>
            <a:r>
              <a:rPr lang="en" dirty="0" smtClean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Empresas consultoras (Conservación de </a:t>
            </a:r>
            <a:r>
              <a:rPr lang="en" dirty="0" err="1" smtClean="0"/>
              <a:t>Suelos</a:t>
            </a:r>
            <a:r>
              <a:rPr lang="en" dirty="0" smtClean="0"/>
              <a:t>)</a:t>
            </a:r>
            <a:endParaRPr lang="es-ES" dirty="0" smtClean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Constructoras</a:t>
            </a:r>
            <a:endParaRPr lang="en" dirty="0"/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Segmentación de cliente</a:t>
            </a:r>
          </a:p>
        </p:txBody>
      </p:sp>
      <p:pic>
        <p:nvPicPr>
          <p:cNvPr id="4" name="Imagen 3" descr="universidad-de-los-and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  <p:pic>
        <p:nvPicPr>
          <p:cNvPr id="3" name="Imagen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00" y="3665054"/>
            <a:ext cx="1698165" cy="950400"/>
          </a:xfrm>
          <a:prstGeom prst="rect">
            <a:avLst/>
          </a:prstGeom>
        </p:spPr>
      </p:pic>
      <p:pic>
        <p:nvPicPr>
          <p:cNvPr id="5" name="Imagen 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05500" y="2486622"/>
            <a:ext cx="1699200" cy="950400"/>
          </a:xfrm>
          <a:prstGeom prst="rect">
            <a:avLst/>
          </a:prstGeom>
        </p:spPr>
      </p:pic>
      <p:pic>
        <p:nvPicPr>
          <p:cNvPr id="6" name="Imagen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133100" y="2486622"/>
            <a:ext cx="1699200" cy="950400"/>
          </a:xfrm>
          <a:prstGeom prst="rect">
            <a:avLst/>
          </a:prstGeom>
        </p:spPr>
      </p:pic>
      <p:pic>
        <p:nvPicPr>
          <p:cNvPr id="7" name="Imagen 6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133100" y="3665054"/>
            <a:ext cx="1699200" cy="951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693400" y="825312"/>
            <a:ext cx="4965300" cy="223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1400" dirty="0"/>
              <a:t>Actualmente se controla mediante barreras que limitan el crecimiento de la planta y cuando el nivel del embalse desciende se conforman lotes de secado y posteriormente se extrae del vaso del embalse. Desde hace más de 5 años se realizan procesos de compostaje y se obtiene un producto que se utiliza como coadyuvante en cultivos de café. El costo de producción del compost es alto y toma más de 6 meses.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25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Qué?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50" y="825312"/>
            <a:ext cx="2441575" cy="18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50" y="3024250"/>
            <a:ext cx="2441575" cy="183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400" y="3318487"/>
            <a:ext cx="2763850" cy="138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universidad-de-los-ande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156575" y="760500"/>
            <a:ext cx="6661800" cy="362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Existe un dolor?  </a:t>
            </a:r>
            <a:r>
              <a:rPr lang="en" sz="1400">
                <a:solidFill>
                  <a:schemeClr val="dk1"/>
                </a:solidFill>
              </a:rPr>
              <a:t> Tenemos identificada la necesidad de reducir los niveles de buchón y un cliente que está dispuesto a implementar/financiar una solución.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Qué dice el consumidor observado?</a:t>
            </a:r>
            <a:r>
              <a:rPr lang="en" sz="1400">
                <a:solidFill>
                  <a:schemeClr val="dk1"/>
                </a:solidFill>
              </a:rPr>
              <a:t> El core de negocio de nuestro cliente no es la erradicación del buchón, por lo cual está abierto a recibir propuestas y/o soluciones.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Cómo deleitaremos a nuestro consumidor? </a:t>
            </a:r>
            <a:r>
              <a:rPr lang="en" sz="1400">
                <a:solidFill>
                  <a:schemeClr val="dk1"/>
                </a:solidFill>
              </a:rPr>
              <a:t>Entregándole una solución diferente a la actualmente empleada, siendo ésta más efectiva y la cual además de apoyar la sostenibilidad ambiental, se enmarca dentro de un contexto social.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Pensar nuevamente: </a:t>
            </a:r>
            <a:r>
              <a:rPr lang="en" sz="1400">
                <a:solidFill>
                  <a:schemeClr val="dk1"/>
                </a:solidFill>
              </a:rPr>
              <a:t>En la medida en la que avancemos nos daremos cuenta si es efectiva la cura al dolor.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Se soluciona el dolor del cliente? </a:t>
            </a:r>
            <a:r>
              <a:rPr lang="en" sz="1400">
                <a:solidFill>
                  <a:schemeClr val="dk1"/>
                </a:solidFill>
              </a:rPr>
              <a:t> Además de solucionar el dolor del cliente, buscamos poder tocar fuertemente la parte social.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	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50025" y="778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Cómo?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75" y="1166025"/>
            <a:ext cx="1792324" cy="13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75" y="2970300"/>
            <a:ext cx="1792325" cy="134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universidad-de-los-ande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2908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/>
              <a:t>Por qué?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151900" y="874436"/>
            <a:ext cx="6680400" cy="41258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Debido a que no se ha desarrollado un canal para que se pueda aplicar un uso alternativo de la planta, la recolección no ha sido tan intensiva como pudiera llegar a ser.</a:t>
            </a:r>
          </a:p>
          <a:p>
            <a:pPr lvl="0" algn="just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Como el proceso actual de compostaje tarda 6 meses y es costoso, la recolección actual tiene oportunidades de mejora.</a:t>
            </a:r>
          </a:p>
          <a:p>
            <a:pPr lvl="0" algn="just" rtl="0">
              <a:spcBef>
                <a:spcPts val="3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Al no tener usos alternativos de la raíz del buchón de agua, el problema de hace cada vez más grande puesto que durante el tiempo de recolección y compostaje, ya han crecido nuevas plantas, lo que hace difícil su control.</a:t>
            </a:r>
          </a:p>
          <a:p>
            <a:pPr lvl="0" algn="just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863549"/>
            <a:ext cx="1802175" cy="41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universidad-de-los-ande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/>
              <a:t>Encontrando Insights</a:t>
            </a:r>
          </a:p>
        </p:txBody>
      </p:sp>
      <p:sp>
        <p:nvSpPr>
          <p:cNvPr id="103" name="Shape 103"/>
          <p:cNvSpPr/>
          <p:nvPr/>
        </p:nvSpPr>
        <p:spPr>
          <a:xfrm>
            <a:off x="584875" y="1017600"/>
            <a:ext cx="1883100" cy="252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AES Chivor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Comunidad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718700" y="1036475"/>
            <a:ext cx="1883100" cy="2429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Controlar de manera productiva el Buchón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Empleo digno y de calidad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Oportunidades de desarrollo </a:t>
            </a:r>
          </a:p>
        </p:txBody>
      </p:sp>
      <p:sp>
        <p:nvSpPr>
          <p:cNvPr id="105" name="Shape 105"/>
          <p:cNvSpPr/>
          <p:nvPr/>
        </p:nvSpPr>
        <p:spPr>
          <a:xfrm>
            <a:off x="6752675" y="1036475"/>
            <a:ext cx="1883100" cy="252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Ralentiza el flujo de agua.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Contamina el agua y afecta las máquinas.</a:t>
            </a:r>
          </a:p>
          <a:p>
            <a:pPr lvl="0" rtl="0">
              <a:spcBef>
                <a:spcPts val="0"/>
              </a:spcBef>
              <a:buNone/>
            </a:pPr>
            <a:endParaRPr sz="1100"/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La comunidad necesita nuevas opciones de empleabilidad.</a:t>
            </a:r>
          </a:p>
          <a:p>
            <a:pPr lvl="0" rtl="0">
              <a:spcBef>
                <a:spcPts val="0"/>
              </a:spcBef>
              <a:buNone/>
            </a:pPr>
            <a:endParaRPr sz="1100"/>
          </a:p>
          <a:p>
            <a:pPr lvl="0" rtl="0">
              <a:spcBef>
                <a:spcPts val="0"/>
              </a:spcBef>
              <a:buNone/>
            </a:pPr>
            <a:r>
              <a:rPr lang="en" sz="1100"/>
              <a:t>Porque estas oportunidades permiten impulsar el desarrollo de la región.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311700" y="587400"/>
            <a:ext cx="2584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Usuario o grupos de usuarios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3633200" y="587387"/>
            <a:ext cx="20541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Necesidad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667175" y="587375"/>
            <a:ext cx="20541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Insight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2372550" y="1937550"/>
            <a:ext cx="14460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Necesita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463575" y="1942550"/>
            <a:ext cx="14460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Porque</a:t>
            </a:r>
          </a:p>
        </p:txBody>
      </p:sp>
      <p:sp>
        <p:nvSpPr>
          <p:cNvPr id="111" name="Shape 111"/>
          <p:cNvSpPr/>
          <p:nvPr/>
        </p:nvSpPr>
        <p:spPr>
          <a:xfrm>
            <a:off x="499375" y="3656375"/>
            <a:ext cx="8221800" cy="131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Cómo podemos hacer que AES Chivor controle de manera productiva el buchón para que no ralentice el agua?</a:t>
            </a:r>
          </a:p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Cómo podemos generar un canal de apoyo entre </a:t>
            </a:r>
            <a:r>
              <a:rPr lang="en" sz="1100">
                <a:solidFill>
                  <a:schemeClr val="dk1"/>
                </a:solidFill>
              </a:rPr>
              <a:t>AES Chivor </a:t>
            </a:r>
            <a:r>
              <a:rPr lang="en" sz="1100"/>
              <a:t>y la comunidad?</a:t>
            </a:r>
          </a:p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Cómo podemos impulsar nuevas oportunidades de desarrollo para la región?</a:t>
            </a:r>
          </a:p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Cómo se puede generar un espacio de empleabilidad digna para la comunidad?</a:t>
            </a:r>
          </a:p>
          <a:p>
            <a:pPr marL="457200" lvl="0" indent="-298450" rtl="0">
              <a:spcBef>
                <a:spcPts val="0"/>
              </a:spcBef>
              <a:buSzPct val="100000"/>
              <a:buAutoNum type="arabicPeriod"/>
            </a:pPr>
            <a:r>
              <a:rPr lang="en" sz="1100"/>
              <a:t>De qué forma se puede atacar el problema del buchón de agua siendo productivos e impulsando el desarrollo de la región?</a:t>
            </a:r>
          </a:p>
          <a:p>
            <a:pPr lvl="0" rtl="0">
              <a:spcBef>
                <a:spcPts val="0"/>
              </a:spcBef>
              <a:buNone/>
            </a:pPr>
            <a:endParaRPr sz="1100"/>
          </a:p>
          <a:p>
            <a:pPr lvl="0" rt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12" name="Imagen 11" descr="universidad-de-los-ande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23" y="85084"/>
            <a:ext cx="1631152" cy="489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b="1" dirty="0"/>
              <a:t>Mapa de la Empatía (AES Chivor)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174" y="1588587"/>
            <a:ext cx="1908524" cy="21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4962775" y="140225"/>
            <a:ext cx="3674100" cy="159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1000" b="1"/>
              <a:t>Qué piensa y siente?</a:t>
            </a:r>
          </a:p>
          <a:p>
            <a:pPr lvl="0" algn="just" rtl="0">
              <a:spcBef>
                <a:spcPts val="0"/>
              </a:spcBef>
              <a:buNone/>
            </a:pPr>
            <a:endParaRPr sz="1000" b="1"/>
          </a:p>
          <a:p>
            <a:pPr marL="457200" lvl="0" indent="-292100" algn="just" rtl="0">
              <a:spcBef>
                <a:spcPts val="0"/>
              </a:spcBef>
              <a:buSzPct val="100000"/>
              <a:buChar char="●"/>
            </a:pPr>
            <a:r>
              <a:rPr lang="en" sz="1000"/>
              <a:t>Mejorar la vida de las personas proporcionando soluciones de energía seguras, confiables y sostenibles.</a:t>
            </a:r>
          </a:p>
          <a:p>
            <a:pPr marL="457200" lvl="0" indent="-292100" algn="just" rtl="0">
              <a:spcBef>
                <a:spcPts val="0"/>
              </a:spcBef>
              <a:buSzPct val="100000"/>
              <a:buChar char="●"/>
            </a:pPr>
            <a:r>
              <a:rPr lang="en" sz="1000"/>
              <a:t>Comprometidos con el desarrollo de Colombia y sus habitantes.</a:t>
            </a:r>
          </a:p>
          <a:p>
            <a:pPr marL="457200" lvl="0" indent="-292100" algn="just" rtl="0">
              <a:spcBef>
                <a:spcPts val="0"/>
              </a:spcBef>
              <a:buSzPct val="100000"/>
              <a:buChar char="●"/>
            </a:pPr>
            <a:r>
              <a:rPr lang="en" sz="1000"/>
              <a:t>La protección del medio ambiente</a:t>
            </a:r>
          </a:p>
          <a:p>
            <a:pPr marL="457200" lvl="0" indent="-292100" algn="just" rtl="0">
              <a:spcBef>
                <a:spcPts val="0"/>
              </a:spcBef>
              <a:buSzPct val="100000"/>
              <a:buChar char="●"/>
            </a:pPr>
            <a:r>
              <a:rPr lang="en" sz="1000"/>
              <a:t>El trabajo conjunto con nuestros grupos de interés.</a:t>
            </a:r>
          </a:p>
        </p:txBody>
      </p:sp>
      <p:sp>
        <p:nvSpPr>
          <p:cNvPr id="119" name="Shape 119"/>
          <p:cNvSpPr/>
          <p:nvPr/>
        </p:nvSpPr>
        <p:spPr>
          <a:xfrm>
            <a:off x="1094775" y="790975"/>
            <a:ext cx="2882400" cy="135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1000" b="1">
                <a:solidFill>
                  <a:schemeClr val="dk1"/>
                </a:solidFill>
              </a:rPr>
              <a:t>Qué oye?</a:t>
            </a:r>
          </a:p>
          <a:p>
            <a:pPr lvl="0" algn="just" rtl="0">
              <a:spcBef>
                <a:spcPts val="0"/>
              </a:spcBef>
              <a:buNone/>
            </a:pPr>
            <a:endParaRPr sz="1000" b="1">
              <a:solidFill>
                <a:schemeClr val="dk1"/>
              </a:solidFill>
            </a:endParaRP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Empresa que proporciona soluciones de energía segura 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Empresa con operación en 21 países 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Aprox 25.000 colaboradores 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Empresa orientada  al desarrollo</a:t>
            </a:r>
          </a:p>
        </p:txBody>
      </p:sp>
      <p:sp>
        <p:nvSpPr>
          <p:cNvPr id="120" name="Shape 120"/>
          <p:cNvSpPr/>
          <p:nvPr/>
        </p:nvSpPr>
        <p:spPr>
          <a:xfrm>
            <a:off x="6211325" y="1963450"/>
            <a:ext cx="2882400" cy="159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1000" b="1">
                <a:solidFill>
                  <a:schemeClr val="dk1"/>
                </a:solidFill>
              </a:rPr>
              <a:t>Qué ve?</a:t>
            </a:r>
          </a:p>
          <a:p>
            <a:pPr lvl="0" algn="just" rtl="0">
              <a:spcBef>
                <a:spcPts val="0"/>
              </a:spcBef>
              <a:buNone/>
            </a:pPr>
            <a:endParaRPr sz="1000" b="1">
              <a:solidFill>
                <a:schemeClr val="dk1"/>
              </a:solidFill>
            </a:endParaRP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Oportunidad de desarrollo para la región.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Una comunidad con potencial de crecimiento integrado a la productividad de la compañía.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Un potencial de mercado para la energía no regulado.</a:t>
            </a:r>
          </a:p>
          <a:p>
            <a:pPr lvl="0" algn="just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121" name="Shape 121"/>
          <p:cNvSpPr/>
          <p:nvPr/>
        </p:nvSpPr>
        <p:spPr>
          <a:xfrm>
            <a:off x="3867150" y="3691775"/>
            <a:ext cx="3397500" cy="146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1000" b="1">
                <a:solidFill>
                  <a:schemeClr val="dk1"/>
                </a:solidFill>
              </a:rPr>
              <a:t>Qué dice y hace?</a:t>
            </a:r>
          </a:p>
          <a:p>
            <a:pPr lvl="0" algn="just" rtl="0">
              <a:spcBef>
                <a:spcPts val="0"/>
              </a:spcBef>
              <a:buNone/>
            </a:pPr>
            <a:endParaRPr sz="1000" b="1">
              <a:solidFill>
                <a:schemeClr val="dk1"/>
              </a:solidFill>
            </a:endParaRP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Invertir en la zona y convertirse en nuevos aliados de las comunidades.</a:t>
            </a:r>
          </a:p>
          <a:p>
            <a:pPr marL="457200" lvl="0" indent="-292100" algn="just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Crear en los pobladores vecinos una cultura de la solidaridad, mediante prácticas de convivencia ciudadana y desarrollo colectivo.</a:t>
            </a:r>
          </a:p>
          <a:p>
            <a:pPr lvl="0" algn="just" rtl="0">
              <a:spcBef>
                <a:spcPts val="0"/>
              </a:spcBef>
              <a:buNone/>
            </a:pPr>
            <a:endParaRPr sz="1000"/>
          </a:p>
        </p:txBody>
      </p:sp>
      <p:sp>
        <p:nvSpPr>
          <p:cNvPr id="122" name="Shape 122"/>
          <p:cNvSpPr/>
          <p:nvPr/>
        </p:nvSpPr>
        <p:spPr>
          <a:xfrm>
            <a:off x="627925" y="2323725"/>
            <a:ext cx="2445000" cy="106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>
                <a:solidFill>
                  <a:schemeClr val="dk1"/>
                </a:solidFill>
              </a:rPr>
              <a:t>Esfuerzos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2921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</a:rPr>
              <a:t>Trabaja para controlar el buchón de agua.</a:t>
            </a:r>
          </a:p>
        </p:txBody>
      </p:sp>
      <p:sp>
        <p:nvSpPr>
          <p:cNvPr id="123" name="Shape 123"/>
          <p:cNvSpPr/>
          <p:nvPr/>
        </p:nvSpPr>
        <p:spPr>
          <a:xfrm>
            <a:off x="515650" y="3691775"/>
            <a:ext cx="2967900" cy="129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b="1">
                <a:solidFill>
                  <a:schemeClr val="dk1"/>
                </a:solidFill>
              </a:rPr>
              <a:t>Resultados</a:t>
            </a:r>
          </a:p>
          <a:p>
            <a:pPr lvl="0" rtl="0">
              <a:spcBef>
                <a:spcPts val="0"/>
              </a:spcBef>
              <a:buNone/>
            </a:pPr>
            <a:endParaRPr sz="1000" b="1">
              <a:solidFill>
                <a:schemeClr val="dk1"/>
              </a:solidFill>
            </a:endParaRPr>
          </a:p>
          <a:p>
            <a:pPr marL="457200" lvl="0" indent="-292100" rtl="0">
              <a:spcBef>
                <a:spcPts val="0"/>
              </a:spcBef>
              <a:buSzPct val="100000"/>
              <a:buChar char="●"/>
            </a:pPr>
            <a:r>
              <a:rPr lang="en" sz="1000"/>
              <a:t>4° generadora de energía eléctrica del país.</a:t>
            </a:r>
          </a:p>
          <a:p>
            <a:pPr marL="457200" lvl="0" indent="-292100" rtl="0">
              <a:spcBef>
                <a:spcPts val="0"/>
              </a:spcBef>
              <a:buSzPct val="100000"/>
              <a:buChar char="●"/>
            </a:pPr>
            <a:r>
              <a:rPr lang="en" sz="1000"/>
              <a:t>Proporciona el 8% de la energía del país.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720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 b="1" dirty="0"/>
              <a:t>StoryBoard</a:t>
            </a:r>
          </a:p>
        </p:txBody>
      </p:sp>
      <p:sp>
        <p:nvSpPr>
          <p:cNvPr id="129" name="Shape 129"/>
          <p:cNvSpPr txBox="1"/>
          <p:nvPr/>
        </p:nvSpPr>
        <p:spPr>
          <a:xfrm rot="-5400000">
            <a:off x="-361800" y="1038725"/>
            <a:ext cx="1108500" cy="38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Insights</a:t>
            </a:r>
          </a:p>
        </p:txBody>
      </p:sp>
      <p:sp>
        <p:nvSpPr>
          <p:cNvPr id="131" name="Shape 131"/>
          <p:cNvSpPr/>
          <p:nvPr/>
        </p:nvSpPr>
        <p:spPr>
          <a:xfrm>
            <a:off x="424700" y="582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304575" y="582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6184450" y="582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424700" y="2085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3304575" y="2085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6184450" y="2085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789350" y="3609450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 txBox="1"/>
          <p:nvPr/>
        </p:nvSpPr>
        <p:spPr>
          <a:xfrm rot="-5400000">
            <a:off x="-535800" y="2476825"/>
            <a:ext cx="1446600" cy="52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300"/>
              <a:t>Como esta solucionado</a:t>
            </a:r>
          </a:p>
        </p:txBody>
      </p:sp>
      <p:sp>
        <p:nvSpPr>
          <p:cNvPr id="139" name="Shape 139"/>
          <p:cNvSpPr txBox="1"/>
          <p:nvPr/>
        </p:nvSpPr>
        <p:spPr>
          <a:xfrm rot="-5400000">
            <a:off x="-535800" y="3972125"/>
            <a:ext cx="1446600" cy="52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300"/>
              <a:t>Solucion innovadora</a:t>
            </a:r>
          </a:p>
        </p:txBody>
      </p:sp>
      <p:pic>
        <p:nvPicPr>
          <p:cNvPr id="140" name="Shape 140" descr="Resultado de imagen para aes chivor hidroelectric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" y="707424"/>
            <a:ext cx="1477999" cy="11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Resultado de imagen para buchon agu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662" y="715792"/>
            <a:ext cx="1536012" cy="115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 descr="Resultado de imagen para recolección buch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949" y="715799"/>
            <a:ext cx="1543913" cy="11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106050" y="779675"/>
            <a:ext cx="987300" cy="8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dirty="0" err="1"/>
              <a:t>Hidroélectrica</a:t>
            </a:r>
            <a:r>
              <a:rPr lang="en" sz="800" dirty="0"/>
              <a:t> de AES </a:t>
            </a:r>
            <a:r>
              <a:rPr lang="en" sz="800" dirty="0" err="1"/>
              <a:t>Chivor</a:t>
            </a:r>
            <a:r>
              <a:rPr lang="en" sz="800" dirty="0"/>
              <a:t> </a:t>
            </a:r>
            <a:r>
              <a:rPr lang="en" sz="800" dirty="0" smtClean="0"/>
              <a:t>que </a:t>
            </a:r>
            <a:r>
              <a:rPr lang="en" sz="800" dirty="0" err="1"/>
              <a:t>tiene</a:t>
            </a:r>
            <a:r>
              <a:rPr lang="en" sz="800" dirty="0"/>
              <a:t> la </a:t>
            </a:r>
            <a:r>
              <a:rPr lang="en" sz="800" dirty="0" err="1"/>
              <a:t>necesidad</a:t>
            </a:r>
            <a:r>
              <a:rPr lang="en" sz="800" dirty="0"/>
              <a:t> de </a:t>
            </a:r>
            <a:r>
              <a:rPr lang="en" sz="800" dirty="0" err="1"/>
              <a:t>controlar</a:t>
            </a:r>
            <a:r>
              <a:rPr lang="en" sz="800" dirty="0"/>
              <a:t> el </a:t>
            </a:r>
            <a:r>
              <a:rPr lang="en" sz="800" dirty="0" err="1"/>
              <a:t>buchon</a:t>
            </a:r>
            <a:r>
              <a:rPr lang="en" sz="800" dirty="0"/>
              <a:t>.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021050" y="910325"/>
            <a:ext cx="987300" cy="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800"/>
              <a:t>Se observa una planta que puede ser usada de diversas formas 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7936050" y="779662"/>
            <a:ext cx="987300" cy="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Se identifica la oportunidad de vincular a la comunidad en el proyecto de control del buchon 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924499" y="2304475"/>
            <a:ext cx="1168800" cy="8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El proceso actual de compostaje tarda 6 meses y es costoso, la recolección actual tiene oportunidades de mejora.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855700" y="2217924"/>
            <a:ext cx="1152600" cy="110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buNone/>
            </a:pPr>
            <a:r>
              <a:rPr lang="en" sz="800"/>
              <a:t>Se ha intentado erradicar la planta, pero algunos procesos empleados han generado polémica con los ambientalistas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7770700" y="2336125"/>
            <a:ext cx="1099500" cy="8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El buchón crece muy rápidamente, lo cual se sale del control de los métodos actuales.</a:t>
            </a:r>
          </a:p>
        </p:txBody>
      </p:sp>
      <p:sp>
        <p:nvSpPr>
          <p:cNvPr id="149" name="Shape 149"/>
          <p:cNvSpPr/>
          <p:nvPr/>
        </p:nvSpPr>
        <p:spPr>
          <a:xfrm>
            <a:off x="1720100" y="3588725"/>
            <a:ext cx="2803200" cy="1422600"/>
          </a:xfrm>
          <a:prstGeom prst="roundRect">
            <a:avLst>
              <a:gd name="adj" fmla="val 801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 l="41804" r="15720"/>
          <a:stretch/>
        </p:blipFill>
        <p:spPr>
          <a:xfrm rot="-26">
            <a:off x="1983972" y="4378476"/>
            <a:ext cx="319348" cy="532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7">
            <a:alphaModFix/>
          </a:blip>
          <a:srcRect l="52836"/>
          <a:stretch/>
        </p:blipFill>
        <p:spPr>
          <a:xfrm>
            <a:off x="2669169" y="3697263"/>
            <a:ext cx="261995" cy="51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2739" y="3626461"/>
            <a:ext cx="696524" cy="58548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219325" y="3664300"/>
            <a:ext cx="1152600" cy="124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El buchón como insumo principal para la elaboración de diferentes productos de consumo tanto industrial como individual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 Biomanto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 Artesanías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* Embalaje y empaque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3159" y="4293730"/>
            <a:ext cx="294232" cy="5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6675" y="3808500"/>
            <a:ext cx="1342975" cy="8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6286950" y="3760750"/>
            <a:ext cx="1227000" cy="105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300"/>
              </a:spcBef>
              <a:buNone/>
            </a:pPr>
            <a:r>
              <a:rPr lang="en" sz="700">
                <a:solidFill>
                  <a:schemeClr val="dk1"/>
                </a:solidFill>
              </a:rPr>
              <a:t>Integración de la comunidad, le da un sentido de pertenencia  al proyecto. Se busca mejorar además la calidad de vida de las personas a través de generación de empleo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7820375" y="3808500"/>
            <a:ext cx="987300" cy="8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300"/>
              </a:spcBef>
              <a:buNone/>
            </a:pPr>
            <a:endParaRPr sz="600">
              <a:solidFill>
                <a:schemeClr val="dk1"/>
              </a:solidFill>
            </a:endParaRPr>
          </a:p>
        </p:txBody>
      </p:sp>
      <p:pic>
        <p:nvPicPr>
          <p:cNvPr id="158" name="Shape 158" descr="Resultado de imagen para crecimiento 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4499" y="2304799"/>
            <a:ext cx="1168816" cy="87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 descr="Resultado de imagen para reloj atrasado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2125" y="2380051"/>
            <a:ext cx="940624" cy="83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 descr="Resultado de imagen para protesta ambiental"/>
          <p:cNvPicPr preferRelativeResize="0"/>
          <p:nvPr/>
        </p:nvPicPr>
        <p:blipFill rotWithShape="1">
          <a:blip r:embed="rId13">
            <a:alphaModFix/>
          </a:blip>
          <a:srcRect b="10841"/>
          <a:stretch/>
        </p:blipFill>
        <p:spPr>
          <a:xfrm>
            <a:off x="3471675" y="2324274"/>
            <a:ext cx="1323900" cy="9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FCA8733-BC63-4C29-A444-E032B47D68E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C729EE1-0251-4FC3-A517-119410569C4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37B3BF44-9EA4-4737-8F2C-7899A169096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763B7D9-0C69-46ED-86C7-F62A3AABB37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632AF60-B18A-4FA1-8197-6D5F3D3D677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9F87ECB-E539-4236-8BA5-29E4FEA70BA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E57B8CD-949C-48F9-A285-9ADDD7F1A9D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A092A25-2501-4B71-9A12-6AE0DF3A09C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6B62DB22-AA31-49AD-ADD6-BBAA87545EF6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378FE21-36D7-49D2-B555-6ED8E73F243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3641F65-19F6-42DA-A181-487779A905B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9D72679-96C3-457D-ADA8-212944D434FE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A1D03B4-E9B3-4F19-9BDF-A87D7EB62EA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9CAF11F-5958-44C5-9A9D-8A601660BE7B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1298</Words>
  <Application>Microsoft Macintosh PowerPoint</Application>
  <PresentationFormat>Presentación en pantalla (16:9)</PresentationFormat>
  <Paragraphs>194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Abadi MT Condensed Light</vt:lpstr>
      <vt:lpstr>Arial</vt:lpstr>
      <vt:lpstr>simple-light-2</vt:lpstr>
      <vt:lpstr>Presentación de PowerPoint</vt:lpstr>
      <vt:lpstr>Reto y estrategia</vt:lpstr>
      <vt:lpstr>Segmentación de cliente</vt:lpstr>
      <vt:lpstr>Qué?</vt:lpstr>
      <vt:lpstr>Cómo?</vt:lpstr>
      <vt:lpstr>Por qué?</vt:lpstr>
      <vt:lpstr>Encontrando Insights</vt:lpstr>
      <vt:lpstr>Mapa de la Empatía (AES Chivor)</vt:lpstr>
      <vt:lpstr>StoryBoard</vt:lpstr>
      <vt:lpstr>Infografía </vt:lpstr>
      <vt:lpstr>Referencias</vt:lpstr>
      <vt:lpstr>Gracias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Reto y estrategia</dc:title>
  <dc:creator>Erwin</dc:creator>
  <cp:lastModifiedBy>Usuario de Microsoft Office</cp:lastModifiedBy>
  <cp:revision>20</cp:revision>
  <dcterms:modified xsi:type="dcterms:W3CDTF">2017-03-08T22:37:18Z</dcterms:modified>
</cp:coreProperties>
</file>